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1" r:id="rId3"/>
    <p:sldId id="257" r:id="rId4"/>
    <p:sldId id="258" r:id="rId5"/>
    <p:sldId id="259" r:id="rId6"/>
    <p:sldId id="260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522B8A-3063-A842-065B-CEFEBDD929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7132914-5D4F-D16A-E16E-C708C2D1E6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C6640C-A1E5-AB54-6361-8CD6B5770D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800AF-68A3-E34C-B232-3B95F88488BD}" type="datetimeFigureOut">
              <a:rPr lang="en-US" smtClean="0"/>
              <a:t>7/25/22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D81FC2-0DFB-D330-5932-1D296BC05F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9E74BF-271E-31EE-EAA1-75AF64DD7D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90D79-5FE8-3444-A383-2F51953004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9526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B2B649-7A3E-B1FA-37E4-0410A52B07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AA99CDF-870C-5A7A-B8F0-A1B7A1FE52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FA180A-DC79-3B03-0F77-9EAC1CDCDF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800AF-68A3-E34C-B232-3B95F88488BD}" type="datetimeFigureOut">
              <a:rPr lang="en-US" smtClean="0"/>
              <a:t>7/26/22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DA7979-4990-6D11-320C-44CA5CEEB6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FF6D17-5943-9003-2F23-8FFDB795A3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90D79-5FE8-3444-A383-2F51953004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321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24C88F7-A90B-6906-5539-9C0D57979BA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A16F8A3-EE49-724B-F744-42BE43FF8C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7593C8-82C8-2377-EB28-676E50277E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800AF-68A3-E34C-B232-3B95F88488BD}" type="datetimeFigureOut">
              <a:rPr lang="en-US" smtClean="0"/>
              <a:t>7/26/22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4156DF-342B-9DD3-652B-495C99F133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8CBC99-EE41-55B8-1492-6A15D41B31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90D79-5FE8-3444-A383-2F51953004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1662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F76A42-2FFB-29AC-26F2-B5A984DF48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6B1902-7048-0982-24AC-F5299E88AE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774582-0772-787C-CABA-539796C56F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800AF-68A3-E34C-B232-3B95F88488BD}" type="datetimeFigureOut">
              <a:rPr lang="en-US" smtClean="0"/>
              <a:t>7/25/22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EE4781-7641-73A7-1629-3871E44248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1E937B-B4AE-005C-59FE-1F4DBF2778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90D79-5FE8-3444-A383-2F51953004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3457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264717-510B-7B56-E3CA-3F7707822A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1679B4-215E-FE16-315F-B477FB4FFA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9EBDFB-06C8-B126-5438-41C222AAED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800AF-68A3-E34C-B232-3B95F88488BD}" type="datetimeFigureOut">
              <a:rPr lang="en-US" smtClean="0"/>
              <a:t>7/25/22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870E4C-37F1-F1F4-F37F-62ABEEC5B8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B8DF0C-59CF-B4C0-008C-1D218A984A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90D79-5FE8-3444-A383-2F51953004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8990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72BF14-1409-42F3-1604-0908E9318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7110C8-1CE9-9B0C-B066-5222D5992D2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5E30F0-D87B-5110-E36E-AC68D08A17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2B7164-F1A2-888D-726C-5092993C49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800AF-68A3-E34C-B232-3B95F88488BD}" type="datetimeFigureOut">
              <a:rPr lang="en-US" smtClean="0"/>
              <a:t>7/25/22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04AACC-8125-7A58-6F7B-4929DB2226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58D99D-AC67-86AA-C894-432C5768BE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90D79-5FE8-3444-A383-2F51953004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23464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A68FFF-30A4-E953-950F-C0E3227780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5D952E-E810-ACBC-A912-495CC65EEB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6458F34-38AA-875C-57F2-015006D178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08FFE7D-F4DA-44CF-E482-B00FDB628A2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DC20B01-3987-BD35-896E-5E76C9005B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86583B8-3DF0-EDD8-DA2F-E5E2185A2B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800AF-68A3-E34C-B232-3B95F88488BD}" type="datetimeFigureOut">
              <a:rPr lang="en-US" smtClean="0"/>
              <a:t>7/26/22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10D8B11-13C2-F2B1-01FE-0B2E000849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B06C669-55CC-8616-C222-BA0E134CC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90D79-5FE8-3444-A383-2F51953004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5785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3D5292-A6FD-1109-19F8-2E2FAD781F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FC5C72E-C9D7-AAC8-64F5-B3CA7757AE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800AF-68A3-E34C-B232-3B95F88488BD}" type="datetimeFigureOut">
              <a:rPr lang="en-US" smtClean="0"/>
              <a:t>7/26/22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47E207C-8E92-4039-537A-AFABBA7281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5072F6D-ABF7-137E-3AD3-686965AB02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90D79-5FE8-3444-A383-2F51953004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3538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FA7387A-DDF0-70C0-B7D4-9D3F6C4D16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800AF-68A3-E34C-B232-3B95F88488BD}" type="datetimeFigureOut">
              <a:rPr lang="en-US" smtClean="0"/>
              <a:t>7/26/22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F6A1CA-0F0C-3349-10E7-9B0EFBB788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555039-A44E-9D93-E81D-D071F80F18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90D79-5FE8-3444-A383-2F51953004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7558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FC534F-1496-442B-AA6E-750507634D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0FA17B-AA3A-1025-C3BE-378F49818E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D2D6A79-86DF-4F8F-DA4A-6ECA2C19EC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5D099B-6540-3317-8275-33B930EB38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800AF-68A3-E34C-B232-3B95F88488BD}" type="datetimeFigureOut">
              <a:rPr lang="en-US" smtClean="0"/>
              <a:t>7/26/22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78D2BB-CAB5-6FF0-CBEA-9090B5A10A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3C8578-D754-0818-0C5D-842D22F2A2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90D79-5FE8-3444-A383-2F51953004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1577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3887FE-A39A-3C5B-C028-BD703D7647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5FB1724-4C1A-253E-3F73-4F35A0CAAE6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A247F7-E0E3-DE73-8C7C-9C6CF603BE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B6DBAF-A006-6402-14A8-E76671A4F0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800AF-68A3-E34C-B232-3B95F88488BD}" type="datetimeFigureOut">
              <a:rPr lang="en-US" smtClean="0"/>
              <a:t>7/26/22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239453-B9CA-B08D-E1A8-DAE3AEA3E0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D4F345-C6B4-62C6-565F-3E44358A38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90D79-5FE8-3444-A383-2F51953004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277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BCBA304-8153-9E9C-6CC3-D0A288D640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23A8A2-4326-B6E3-840B-3F31313CE2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B665D0-6453-A7F2-20C4-3BDFF988D61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D800AF-68A3-E34C-B232-3B95F88488BD}" type="datetimeFigureOut">
              <a:rPr lang="en-US" smtClean="0"/>
              <a:t>7/25/22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8E1D51-5E4C-5DBB-633C-DFCA7FE5D2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42F4A4-F6D5-515E-EFE9-510CECA774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D90D79-5FE8-3444-A383-2F51953004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80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media.ldscdn.org/strive-to-be/strive-to-be-assets-eng.zip" TargetMode="External"/><Relationship Id="rId2" Type="http://schemas.openxmlformats.org/officeDocument/2006/relationships/hyperlink" Target="https://www.churchofjesuschrist.org/bc/content/ldsorg/content/pdf/children-and-youth/2022/PD80002291-000-CY-Strive-StyleGuide.pdf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permissions.churchofjesuschrist.org/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14B75E-9DA7-6E6A-6188-022CF0AF5B8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Bishopric and YW Presidency Training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CA48967-FC4F-20C6-7DB3-576DA969D83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8184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t="-28000" b="-2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714F4C0-C918-54D5-A840-5349B182D1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3833" y="402167"/>
            <a:ext cx="10739967" cy="5774796"/>
          </a:xfrm>
        </p:spPr>
        <p:txBody>
          <a:bodyPr/>
          <a:lstStyle/>
          <a:p>
            <a:r>
              <a:rPr lang="en-US"/>
              <a:t>The Motto: “Strive to Be” is used to support children and youth to become more like the Savior.</a:t>
            </a:r>
          </a:p>
          <a:p>
            <a:r>
              <a:rPr lang="en-US"/>
              <a:t>The symbols: are a declaration of personal action and commitment and suggest long-term goals</a:t>
            </a:r>
          </a:p>
          <a:p>
            <a:r>
              <a:rPr lang="en-US"/>
              <a:t>The Purpose: is “Becoming: – a mindset of growth, the process of coming unto Christ, and being a part of God’s work. </a:t>
            </a:r>
          </a:p>
          <a:p>
            <a:endParaRPr lang="en-US"/>
          </a:p>
          <a:p>
            <a:r>
              <a:rPr lang="en-US" i="1"/>
              <a:t>This motto is to be a long-term sentiment, an overarching message, NOT to replace the varying annual themes, but work alongside as a constant aspiration</a:t>
            </a:r>
          </a:p>
        </p:txBody>
      </p:sp>
    </p:spTree>
    <p:extLst>
      <p:ext uri="{BB962C8B-B14F-4D97-AF65-F5344CB8AC3E}">
        <p14:creationId xmlns:p14="http://schemas.microsoft.com/office/powerpoint/2010/main" val="32320930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5530AB-54F1-064E-6011-41F3668333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 message of hope that encourages us to: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189B6B-FF3C-4694-08BC-31EBFFBBB7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Try hard</a:t>
            </a:r>
          </a:p>
          <a:p>
            <a:r>
              <a:rPr lang="en-US"/>
              <a:t>Make an effort</a:t>
            </a:r>
          </a:p>
          <a:p>
            <a:r>
              <a:rPr lang="en-US"/>
              <a:t>Do your best</a:t>
            </a:r>
          </a:p>
          <a:p>
            <a:r>
              <a:rPr lang="en-US"/>
              <a:t>Keep trying</a:t>
            </a:r>
          </a:p>
          <a:p>
            <a:r>
              <a:rPr lang="en-US"/>
              <a:t>Do not give up</a:t>
            </a:r>
          </a:p>
          <a:p>
            <a:r>
              <a:rPr lang="en-US"/>
              <a:t>Move forward with faith</a:t>
            </a:r>
          </a:p>
          <a:p>
            <a:r>
              <a:rPr lang="en-US"/>
              <a:t>Learn from mistakes or failures</a:t>
            </a:r>
          </a:p>
          <a:p>
            <a:r>
              <a:rPr lang="en-US"/>
              <a:t>Repent and improve</a:t>
            </a:r>
          </a:p>
        </p:txBody>
      </p:sp>
    </p:spTree>
    <p:extLst>
      <p:ext uri="{BB962C8B-B14F-4D97-AF65-F5344CB8AC3E}">
        <p14:creationId xmlns:p14="http://schemas.microsoft.com/office/powerpoint/2010/main" val="16482191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B64B49-200D-BD8F-40A9-9FF7DCD86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Luke 13:24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D21E5F-A47D-8D8B-EBD4-5C3B928211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“Strive to enter in at the strait gait”</a:t>
            </a:r>
          </a:p>
        </p:txBody>
      </p:sp>
    </p:spTree>
    <p:extLst>
      <p:ext uri="{BB962C8B-B14F-4D97-AF65-F5344CB8AC3E}">
        <p14:creationId xmlns:p14="http://schemas.microsoft.com/office/powerpoint/2010/main" val="38694089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154099-DCC6-387F-63EC-C2E8AD0569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Philippians 1:27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5E5222-9BE7-2B5D-1178-252D32D311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“Stand fast in one spirit, with one mind striving together for the faith of the gospel”</a:t>
            </a:r>
          </a:p>
        </p:txBody>
      </p:sp>
    </p:spTree>
    <p:extLst>
      <p:ext uri="{BB962C8B-B14F-4D97-AF65-F5344CB8AC3E}">
        <p14:creationId xmlns:p14="http://schemas.microsoft.com/office/powerpoint/2010/main" val="31712518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43E1F5-9768-5FB8-7B5F-4BCDBA9987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1 Nephi 17:15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58D0AE-A13B-6C3C-6F70-507781E441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“ I, Nephi, did strive to keep the commandments of the Lord”</a:t>
            </a:r>
          </a:p>
        </p:txBody>
      </p:sp>
    </p:spTree>
    <p:extLst>
      <p:ext uri="{BB962C8B-B14F-4D97-AF65-F5344CB8AC3E}">
        <p14:creationId xmlns:p14="http://schemas.microsoft.com/office/powerpoint/2010/main" val="24237192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6D7888-1225-0553-65D7-BB5BDEF5B3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Helaman 15:6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3F9598-DCB7-872A-2C0A-AF5CE4BF39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“They are striving with unwearied diligence that they may bring the remainder of their brethren to the knowledge of the truth”</a:t>
            </a:r>
          </a:p>
        </p:txBody>
      </p:sp>
    </p:spTree>
    <p:extLst>
      <p:ext uri="{BB962C8B-B14F-4D97-AF65-F5344CB8AC3E}">
        <p14:creationId xmlns:p14="http://schemas.microsoft.com/office/powerpoint/2010/main" val="19412694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4C01BC-2985-D3C1-FD61-47F28EFBDA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effort to strive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7FAE8F-C959-AA02-7E72-AF6390C4B4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Is to commit to follow the covenant path of baptism, receiving the gift of the Holy Ghost, priesthood covenants, temple endowment, temple marriage, and enduring to the end. </a:t>
            </a:r>
          </a:p>
        </p:txBody>
      </p:sp>
    </p:spTree>
    <p:extLst>
      <p:ext uri="{BB962C8B-B14F-4D97-AF65-F5344CB8AC3E}">
        <p14:creationId xmlns:p14="http://schemas.microsoft.com/office/powerpoint/2010/main" val="31472202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03B6C0-34F8-26BA-9FCA-86FC3D1D18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symbols are reminders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5F25F5-873E-F5E5-9ADD-AC8B4025D6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To aim for the covenant path</a:t>
            </a:r>
          </a:p>
          <a:p>
            <a:r>
              <a:rPr lang="en-US"/>
              <a:t>To unite in belonging together</a:t>
            </a:r>
          </a:p>
          <a:p>
            <a:r>
              <a:rPr lang="en-US"/>
              <a:t>To support one another in our progression</a:t>
            </a:r>
          </a:p>
          <a:p>
            <a:endParaRPr lang="en-US"/>
          </a:p>
          <a:p>
            <a:r>
              <a:rPr lang="en-US"/>
              <a:t>In the temple interview, we are repeatedly asked</a:t>
            </a:r>
          </a:p>
          <a:p>
            <a:pPr lvl="1"/>
            <a:r>
              <a:rPr lang="en-US"/>
              <a:t>“Do you strive…”</a:t>
            </a:r>
          </a:p>
          <a:p>
            <a:endParaRPr lang="en-US"/>
          </a:p>
          <a:p>
            <a:r>
              <a:rPr lang="en-US"/>
              <a:t>This phrase is to help us understand where our heart is in our efforts and encourage us to repent and grow. </a:t>
            </a:r>
          </a:p>
        </p:txBody>
      </p:sp>
    </p:spTree>
    <p:extLst>
      <p:ext uri="{BB962C8B-B14F-4D97-AF65-F5344CB8AC3E}">
        <p14:creationId xmlns:p14="http://schemas.microsoft.com/office/powerpoint/2010/main" val="709926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B8063D-DD38-D6A8-35B4-6404D7B2A0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Emblems of Belonging and Achievement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B16528-7690-80F1-1A17-50926E3615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As children and youth </a:t>
            </a:r>
            <a:r>
              <a:rPr lang="en-US" i="1"/>
              <a:t>strive to become </a:t>
            </a:r>
            <a:r>
              <a:rPr lang="en-US"/>
              <a:t>more like Jesus Christ, they are unified by these emblems during their time in Primary, Aaronic Priesthood quorums, Young Women classes, and young adulthood.</a:t>
            </a:r>
          </a:p>
          <a:p>
            <a:endParaRPr lang="en-US"/>
          </a:p>
          <a:p>
            <a:r>
              <a:rPr lang="en-US"/>
              <a:t>These emblems </a:t>
            </a:r>
            <a:r>
              <a:rPr lang="en-US" b="1"/>
              <a:t>ARE NOT </a:t>
            </a:r>
            <a:r>
              <a:rPr lang="en-US"/>
              <a:t>awards to be earned, but a commitment(emblems of belonging) or commemoration(emblems of acheivement) of progression toward being faithful followers and disciples of Jesus Christ.    </a:t>
            </a:r>
          </a:p>
        </p:txBody>
      </p:sp>
    </p:spTree>
    <p:extLst>
      <p:ext uri="{BB962C8B-B14F-4D97-AF65-F5344CB8AC3E}">
        <p14:creationId xmlns:p14="http://schemas.microsoft.com/office/powerpoint/2010/main" val="15581752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822360-3145-9318-D028-90CB5E592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Links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1A5AB4-284A-3C0A-1C4E-578604DA40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/>
          <a:lstStyle/>
          <a:p>
            <a:r>
              <a:rPr lang="en-US">
                <a:hlinkClick r:id="rId2"/>
              </a:rPr>
              <a:t>https://www.churchofjesuschrist.org/bc/content/ldsorg/content/pdf/children-and-youth/2022/PD80002291-000-CY-Strive-StyleGuide.pdf</a:t>
            </a:r>
            <a:r>
              <a:rPr lang="en-US"/>
              <a:t> </a:t>
            </a:r>
          </a:p>
          <a:p>
            <a:r>
              <a:rPr lang="en-US">
                <a:hlinkClick r:id="rId3"/>
              </a:rPr>
              <a:t>https://media.ldscdn.org/strive-to-be/strive-to-be-assets-eng.zip</a:t>
            </a:r>
            <a:r>
              <a:rPr lang="en-US"/>
              <a:t> </a:t>
            </a:r>
          </a:p>
          <a:p>
            <a:r>
              <a:rPr lang="en-US">
                <a:hlinkClick r:id="rId4"/>
              </a:rPr>
              <a:t>https://permissions.churchofjesuschrist.org/</a:t>
            </a:r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959054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4E9EE0-8FC8-8548-4357-76E40FF8ED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Children and Youth Emblems of Achievement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90258EB-022D-D09D-8617-9FF59C73A3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Children and Youth striving to become more like Jesus Christ</a:t>
            </a:r>
          </a:p>
          <a:p>
            <a:r>
              <a:rPr lang="en-US"/>
              <a:t>To represent that unity, children and youth will receive several emblems during their time in Primary, Aaronic Priesthood quorums, and Young Women Classes</a:t>
            </a:r>
          </a:p>
        </p:txBody>
      </p:sp>
    </p:spTree>
    <p:extLst>
      <p:ext uri="{BB962C8B-B14F-4D97-AF65-F5344CB8AC3E}">
        <p14:creationId xmlns:p14="http://schemas.microsoft.com/office/powerpoint/2010/main" val="37475663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C018F1-6DA7-156E-1860-F7F3646351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Luke 2:52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ACB103-2E47-8C63-540B-73CC98A230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“Jesus increased in wisdom and stature, and in favor with God and man.”</a:t>
            </a:r>
          </a:p>
          <a:p>
            <a:pPr lvl="1"/>
            <a:r>
              <a:rPr lang="en-US"/>
              <a:t>He grew – intellectually, physically, spiritually and socially</a:t>
            </a:r>
          </a:p>
          <a:p>
            <a:pPr lvl="1"/>
            <a:endParaRPr lang="en-US"/>
          </a:p>
          <a:p>
            <a:r>
              <a:rPr lang="en-US"/>
              <a:t>Striving to grow in a variety of areas in our life supports healthy emotional and mental wellness. </a:t>
            </a:r>
          </a:p>
          <a:p>
            <a:r>
              <a:rPr lang="en-US"/>
              <a:t>Growth and eternal potential are themes of the Restored Gospel of Jesus Christ. </a:t>
            </a:r>
          </a:p>
          <a:p>
            <a:r>
              <a:rPr lang="en-US"/>
              <a:t>OUR POTENTIAL to become like Heavenly Father is central to the gospel and helps us feel love, hope and gratitude. </a:t>
            </a:r>
          </a:p>
        </p:txBody>
      </p:sp>
    </p:spTree>
    <p:extLst>
      <p:ext uri="{BB962C8B-B14F-4D97-AF65-F5344CB8AC3E}">
        <p14:creationId xmlns:p14="http://schemas.microsoft.com/office/powerpoint/2010/main" val="13287184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0BF06D-423A-5E64-4A37-1E0329CC26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AE58EC-3491-9F83-EC73-37AAFFDBC2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0" i="0" u="none" strike="noStrike">
                <a:solidFill>
                  <a:srgbClr val="212225"/>
                </a:solidFill>
                <a:effectLst/>
                <a:latin typeface="Ensign:Sans"/>
              </a:rPr>
              <a:t>President Dallin H. Oaks, First Counselor in the First Presidency, taught: “The Final Judgment is not just an evaluation of a sum total of good and evil acts—what we have </a:t>
            </a:r>
            <a:r>
              <a:rPr lang="en-US" b="0" i="1" u="none" strike="noStrike">
                <a:solidFill>
                  <a:srgbClr val="212225"/>
                </a:solidFill>
                <a:effectLst/>
                <a:latin typeface="Ensign:Sans"/>
              </a:rPr>
              <a:t>done.</a:t>
            </a:r>
            <a:r>
              <a:rPr lang="en-US" b="0" i="0" u="none" strike="noStrike">
                <a:solidFill>
                  <a:srgbClr val="212225"/>
                </a:solidFill>
                <a:effectLst/>
                <a:latin typeface="Ensign:Sans"/>
              </a:rPr>
              <a:t> It is an acknowledgment of the final effect of our acts and thoughts—what we have </a:t>
            </a:r>
            <a:r>
              <a:rPr lang="en-US" b="0" i="1" u="none" strike="noStrike">
                <a:solidFill>
                  <a:srgbClr val="212225"/>
                </a:solidFill>
                <a:effectLst/>
                <a:latin typeface="Ensign:Sans"/>
              </a:rPr>
              <a:t>become.</a:t>
            </a:r>
            <a:r>
              <a:rPr lang="en-US" b="0" i="0" u="none" strike="noStrike">
                <a:solidFill>
                  <a:srgbClr val="212225"/>
                </a:solidFill>
                <a:effectLst/>
                <a:latin typeface="Ensign:Sans"/>
              </a:rPr>
              <a:t> It is not enough for anyone just to go through the motions. The commandments, ordinances, and covenants of the gospel are not a list of deposits required to be made in some heavenly account. The gospel of Jesus Christ is a plan that shows us how to become what our Heavenly Father desires us to become.”</a:t>
            </a:r>
            <a:r>
              <a:rPr lang="en-US" b="0" i="0" u="none" strike="noStrike" baseline="30000">
                <a:solidFill>
                  <a:srgbClr val="212225"/>
                </a:solidFill>
                <a:effectLst/>
                <a:latin typeface="Ensign:Sans"/>
              </a:rPr>
              <a:t>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3074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4E66920-9C52-0B73-CCF1-3B81A810A8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39520"/>
            <a:ext cx="3429000" cy="171907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The year they turn 8</a:t>
            </a:r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5D962D-632D-3E68-B80F-91761605DC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936" y="2807208"/>
            <a:ext cx="3429000" cy="3410712"/>
          </a:xfrm>
        </p:spPr>
        <p:txBody>
          <a:bodyPr vert="horz" lIns="91440" tIns="45720" rIns="91440" bIns="45720" rtlCol="0" anchor="t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200"/>
              <a:t>A ring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200"/>
              <a:t>Picture of the temple in their temple district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sz="2200"/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200"/>
              <a:t>Given to children by the Bishop</a:t>
            </a: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2A3D6B4C-E343-14BD-5547-91DBA341C74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8" r="2178"/>
          <a:stretch/>
        </p:blipFill>
        <p:spPr>
          <a:xfrm>
            <a:off x="4654296" y="704151"/>
            <a:ext cx="6903720" cy="5449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0895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8868ED-E71C-27AD-9AF6-3FECC41DA4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/>
              <a:t>The year they turn 12</a:t>
            </a: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ABEDD1E4-3FE1-62D5-F4FD-A7F9196D31A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5" r="7785"/>
          <a:stretch/>
        </p:blipFill>
        <p:spPr/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90E5E92-7889-74D3-09CC-BF12687B9F91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285750" indent="-285750">
              <a:buFontTx/>
              <a:buChar char="-"/>
            </a:pPr>
            <a:r>
              <a:rPr lang="en-US"/>
              <a:t>A temple recommend holder</a:t>
            </a:r>
          </a:p>
          <a:p>
            <a:pPr marL="285750" indent="-285750">
              <a:buFontTx/>
              <a:buChar char="-"/>
            </a:pPr>
            <a:r>
              <a:rPr lang="en-US"/>
              <a:t>YM – receive a ring</a:t>
            </a:r>
          </a:p>
          <a:p>
            <a:pPr marL="285750" indent="-285750">
              <a:buFontTx/>
              <a:buChar char="-"/>
            </a:pPr>
            <a:r>
              <a:rPr lang="en-US"/>
              <a:t>YW – receive a medallion and gem pendant</a:t>
            </a:r>
          </a:p>
          <a:p>
            <a:pPr marL="285750" indent="-285750">
              <a:buFontTx/>
              <a:buChar char="-"/>
            </a:pPr>
            <a:endParaRPr lang="en-US"/>
          </a:p>
          <a:p>
            <a:pPr marL="285750" indent="-285750">
              <a:buFontTx/>
              <a:buChar char="-"/>
            </a:pPr>
            <a:r>
              <a:rPr lang="en-US"/>
              <a:t>The ring and medallion/gem pendant will be given to them by their Quorum/Class Presidency</a:t>
            </a:r>
          </a:p>
          <a:p>
            <a:pPr marL="285750" indent="-285750">
              <a:buFontTx/>
              <a:buChar char="-"/>
            </a:pPr>
            <a:r>
              <a:rPr lang="en-US"/>
              <a:t>During an interview, the Bishop will give each youth a holder for the Temple Recommend.</a:t>
            </a:r>
          </a:p>
        </p:txBody>
      </p:sp>
    </p:spTree>
    <p:extLst>
      <p:ext uri="{BB962C8B-B14F-4D97-AF65-F5344CB8AC3E}">
        <p14:creationId xmlns:p14="http://schemas.microsoft.com/office/powerpoint/2010/main" val="32883789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B7EF66-C316-9F5A-F311-EBFBAAD1DB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year they turn 18</a:t>
            </a: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F49C9AE2-FC07-254D-7F32-976899A1D21C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41" b="14041"/>
          <a:stretch/>
        </p:blipFill>
        <p:spPr/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E722E7F-751F-324D-13D4-DADBC2CF5173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285750" indent="-285750">
              <a:buFontTx/>
              <a:buChar char="-"/>
            </a:pPr>
            <a:r>
              <a:rPr lang="en-US"/>
              <a:t>YM – receive an oil vial</a:t>
            </a:r>
          </a:p>
          <a:p>
            <a:pPr marL="285750" indent="-285750">
              <a:buFontTx/>
              <a:buChar char="-"/>
            </a:pPr>
            <a:r>
              <a:rPr lang="en-US"/>
              <a:t>YW – receive a pendant</a:t>
            </a:r>
          </a:p>
          <a:p>
            <a:pPr marL="285750" indent="-285750">
              <a:buFontTx/>
              <a:buChar char="-"/>
            </a:pPr>
            <a:endParaRPr lang="en-US"/>
          </a:p>
          <a:p>
            <a:pPr marL="285750" indent="-285750">
              <a:buFontTx/>
              <a:buChar char="-"/>
            </a:pPr>
            <a:r>
              <a:rPr lang="en-US"/>
              <a:t>Oil vial or pendant will be given to youth by their quorum or class presidency near the beginning of the year they turn 18.</a:t>
            </a:r>
          </a:p>
        </p:txBody>
      </p:sp>
    </p:spTree>
    <p:extLst>
      <p:ext uri="{BB962C8B-B14F-4D97-AF65-F5344CB8AC3E}">
        <p14:creationId xmlns:p14="http://schemas.microsoft.com/office/powerpoint/2010/main" val="21217832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F57424-985E-A8A8-0D18-D5E2C6B440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During the year the YM/YW turns 18</a:t>
            </a: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644B2EE3-7467-11D5-8281-D76090F76CE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0" r="5740"/>
          <a:stretch/>
        </p:blipFill>
        <p:spPr/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16CA5F-1CD9-859A-73F9-78EEC72A0243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92500"/>
          </a:bodyPr>
          <a:lstStyle/>
          <a:p>
            <a:r>
              <a:rPr lang="en-US"/>
              <a:t>-  18yo Youth will have the opportunity to meet with the bishop(with parents present, if desired)</a:t>
            </a:r>
          </a:p>
          <a:p>
            <a:pPr marL="285750" indent="-285750">
              <a:buFontTx/>
              <a:buChar char="-"/>
            </a:pPr>
            <a:r>
              <a:rPr lang="en-US"/>
              <a:t>The Bishop will present a certificate from the First Presidency, as well as the Children and Youth Crystal</a:t>
            </a:r>
          </a:p>
          <a:p>
            <a:pPr marL="285750" indent="-285750">
              <a:buFontTx/>
              <a:buChar char="-"/>
            </a:pPr>
            <a:r>
              <a:rPr lang="en-US"/>
              <a:t>These </a:t>
            </a:r>
            <a:r>
              <a:rPr lang="en-US" i="1"/>
              <a:t>emblems of achievement </a:t>
            </a:r>
            <a:r>
              <a:rPr lang="en-US"/>
              <a:t> are given to youth who are trying to become more like the Savior by striving to:</a:t>
            </a:r>
          </a:p>
          <a:p>
            <a:pPr marL="742950" lvl="1" indent="-285750">
              <a:buFontTx/>
              <a:buChar char="-"/>
            </a:pPr>
            <a:r>
              <a:rPr lang="en-US"/>
              <a:t>Study the scriptures and pray daily.</a:t>
            </a:r>
          </a:p>
          <a:p>
            <a:pPr marL="742950" lvl="1" indent="-285750">
              <a:buFontTx/>
              <a:buChar char="-"/>
            </a:pPr>
            <a:r>
              <a:rPr lang="en-US"/>
              <a:t>Be worthy of a limited-use temple recommend</a:t>
            </a:r>
          </a:p>
          <a:p>
            <a:pPr marL="742950" lvl="1" indent="-285750">
              <a:buFontTx/>
              <a:buChar char="-"/>
            </a:pPr>
            <a:r>
              <a:rPr lang="en-US"/>
              <a:t>Participate in Sabbath meetings, quorum and class work, and seminary</a:t>
            </a:r>
          </a:p>
          <a:p>
            <a:pPr marL="742950" lvl="1" indent="-285750">
              <a:buFontTx/>
              <a:buChar char="-"/>
            </a:pPr>
            <a:r>
              <a:rPr lang="en-US"/>
              <a:t>Work on goals in each area of growth.</a:t>
            </a:r>
          </a:p>
          <a:p>
            <a:pPr marL="742950" lvl="1" indent="-285750">
              <a:buFontTx/>
              <a:buChar char="-"/>
            </a:pPr>
            <a:r>
              <a:rPr lang="en-US"/>
              <a:t>Serve others in a personally significant way, which could include a service project. </a:t>
            </a:r>
          </a:p>
          <a:p>
            <a:pPr marL="285750" indent="-285750">
              <a:buFontTx/>
              <a:buChar char="-"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2210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679750-C631-8450-CF85-F66A4EE4F6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New converts/Less Actives/Non-members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FB62A10-CD36-DF96-BA27-67F7FE1FDB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May also receive the emblems of achievement the year they turn 18 if, at the time of their interview, there are actively working to develop these patterns of discipleship. </a:t>
            </a:r>
          </a:p>
        </p:txBody>
      </p:sp>
    </p:spTree>
    <p:extLst>
      <p:ext uri="{BB962C8B-B14F-4D97-AF65-F5344CB8AC3E}">
        <p14:creationId xmlns:p14="http://schemas.microsoft.com/office/powerpoint/2010/main" val="11915244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425355-5B2F-F857-3B22-D6B469D9EC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>
            <a:normAutofit/>
          </a:bodyPr>
          <a:lstStyle/>
          <a:p>
            <a:endParaRPr lang="en-US" sz="4000"/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E5E851B0-284C-8873-57A6-B25A76E581A3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55" b="4955"/>
          <a:stretch/>
        </p:blipFill>
        <p:spPr/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8B5310-8F92-0E42-CD73-D97DB4C46DA6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sz="2000"/>
              <a:t>Symbols for Strive to Be are available for local events and activities. </a:t>
            </a:r>
          </a:p>
        </p:txBody>
      </p:sp>
    </p:spTree>
    <p:extLst>
      <p:ext uri="{BB962C8B-B14F-4D97-AF65-F5344CB8AC3E}">
        <p14:creationId xmlns:p14="http://schemas.microsoft.com/office/powerpoint/2010/main" val="11073500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C824C5D-D97D-91D7-2383-80D5A6DD22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Motto</a:t>
            </a: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683793CA-3A4B-7F34-D8A7-420CF83A77F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55" b="4955"/>
          <a:stretch/>
        </p:blipFill>
        <p:spPr>
          <a:xfrm>
            <a:off x="4510289" y="961812"/>
            <a:ext cx="6244821" cy="4930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91247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21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Office Theme</vt:lpstr>
      <vt:lpstr>Bishopric and YW Presidency Training</vt:lpstr>
      <vt:lpstr>Children and Youth Emblems of Achievement</vt:lpstr>
      <vt:lpstr>The year they turn 8</vt:lpstr>
      <vt:lpstr>The year they turn 12</vt:lpstr>
      <vt:lpstr>The year they turn 18</vt:lpstr>
      <vt:lpstr>During the year the YM/YW turns 18</vt:lpstr>
      <vt:lpstr>New converts/Less Actives/Non-members</vt:lpstr>
      <vt:lpstr>PowerPoint Presentation</vt:lpstr>
      <vt:lpstr>Motto</vt:lpstr>
      <vt:lpstr>PowerPoint Presentation</vt:lpstr>
      <vt:lpstr>A message of hope that encourages us to:</vt:lpstr>
      <vt:lpstr>Luke 13:24</vt:lpstr>
      <vt:lpstr>Philippians 1:27</vt:lpstr>
      <vt:lpstr>1 Nephi 17:15</vt:lpstr>
      <vt:lpstr>Helaman 15:6</vt:lpstr>
      <vt:lpstr>The effort to strive</vt:lpstr>
      <vt:lpstr>The symbols are reminders</vt:lpstr>
      <vt:lpstr>Emblems of Belonging and Achievement</vt:lpstr>
      <vt:lpstr>Links</vt:lpstr>
      <vt:lpstr>Luke 2:52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Bishopric and YW Presidency Training</dc:title>
  <dc:creator>Jacoby Jacobsen</dc:creator>
  <cp:lastModifiedBy>Jacoby Jacobsen</cp:lastModifiedBy>
  <cp:revision>2</cp:revision>
  <dcterms:created xsi:type="dcterms:W3CDTF">2022-07-17T16:16:42Z</dcterms:created>
  <dcterms:modified xsi:type="dcterms:W3CDTF">2022-07-31T20:44:42Z</dcterms:modified>
</cp:coreProperties>
</file>